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86" r:id="rId3"/>
    <p:sldId id="270" r:id="rId4"/>
    <p:sldId id="292" r:id="rId5"/>
    <p:sldId id="289" r:id="rId6"/>
    <p:sldId id="294" r:id="rId7"/>
    <p:sldId id="296" r:id="rId8"/>
    <p:sldId id="300" r:id="rId9"/>
    <p:sldId id="287" r:id="rId10"/>
    <p:sldId id="288" r:id="rId11"/>
    <p:sldId id="297" r:id="rId12"/>
    <p:sldId id="301" r:id="rId13"/>
    <p:sldId id="299" r:id="rId14"/>
    <p:sldId id="302" r:id="rId15"/>
    <p:sldId id="298" r:id="rId1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9C9FF"/>
    <a:srgbClr val="FF3333"/>
    <a:srgbClr val="660066"/>
    <a:srgbClr val="CC00CC"/>
    <a:srgbClr val="FF5050"/>
    <a:srgbClr val="FF3300"/>
    <a:srgbClr val="000099"/>
    <a:srgbClr val="0062A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3FE46-7E1B-4B6F-9CB3-19A7C634CD9E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2D3F0D-1C98-4849-B485-9E5B25A0EAB9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Федеральное формирование начального списка рисковых школ субъекта РФ</a:t>
          </a:r>
        </a:p>
      </dgm:t>
    </dgm:pt>
    <dgm:pt modelId="{F97081C5-866A-4F1B-AB7B-2C89B7B8208B}" type="parTrans" cxnId="{562D6F5C-0939-4FA0-AEA6-7AE43243965B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412DC8-745F-4BA5-86B4-4989839F9B71}" type="sibTrans" cxnId="{562D6F5C-0939-4FA0-AEA6-7AE43243965B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5B336-3350-453B-BD4C-09F4A2147159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Комплексный анализ данных, группировка школ по сходным показателям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08BAC2-67FE-48B7-9988-35713801D7D4}" type="parTrans" cxnId="{74FEAA2C-34FA-4DD2-9B87-41CA2931E04D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2D879B-5B19-4F18-88AC-54031758E497}" type="sibTrans" cxnId="{74FEAA2C-34FA-4DD2-9B87-41CA2931E04D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0289C-9777-43FD-BF47-368D609A28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отбор школ для участия в проекте (не менее 30% от общего списка)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87182-416D-403A-ABB2-D34ED4EEA1A5}" type="parTrans" cxnId="{6FE161E9-62CF-46F1-8E8B-B5D3B7AEBE88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7827B-BD33-4ACA-8060-14AA3EE62D7C}" type="sibTrans" cxnId="{6FE161E9-62CF-46F1-8E8B-B5D3B7AEBE88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02032-8C05-4521-BD02-AB6AE017E0F0}" type="pres">
      <dgm:prSet presAssocID="{DD13FE46-7E1B-4B6F-9CB3-19A7C634C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1EF2B9-97F8-41D2-BF66-6F33B38F9B85}" type="pres">
      <dgm:prSet presAssocID="{AF40289C-9777-43FD-BF47-368D609A2868}" presName="boxAndChildren" presStyleCnt="0"/>
      <dgm:spPr/>
    </dgm:pt>
    <dgm:pt modelId="{D9D14663-678E-46A0-B883-CA5376EAA463}" type="pres">
      <dgm:prSet presAssocID="{AF40289C-9777-43FD-BF47-368D609A2868}" presName="parentTextBox" presStyleLbl="node1" presStyleIdx="0" presStyleCnt="3" custLinFactNeighborY="685"/>
      <dgm:spPr/>
      <dgm:t>
        <a:bodyPr/>
        <a:lstStyle/>
        <a:p>
          <a:endParaRPr lang="ru-RU"/>
        </a:p>
      </dgm:t>
    </dgm:pt>
    <dgm:pt modelId="{0B186669-3D6B-4594-A4EE-7E61C6AA90EA}" type="pres">
      <dgm:prSet presAssocID="{512D879B-5B19-4F18-88AC-54031758E497}" presName="sp" presStyleCnt="0"/>
      <dgm:spPr/>
    </dgm:pt>
    <dgm:pt modelId="{E11493A7-7590-4712-9E4A-5FA19D0A57EB}" type="pres">
      <dgm:prSet presAssocID="{20A5B336-3350-453B-BD4C-09F4A2147159}" presName="arrowAndChildren" presStyleCnt="0"/>
      <dgm:spPr/>
    </dgm:pt>
    <dgm:pt modelId="{9E36FEEA-FC95-46DC-B862-5E21A405EDEA}" type="pres">
      <dgm:prSet presAssocID="{20A5B336-3350-453B-BD4C-09F4A214715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1029055-0180-44E8-B8BC-FCF5560CB33E}" type="pres">
      <dgm:prSet presAssocID="{4E412DC8-745F-4BA5-86B4-4989839F9B71}" presName="sp" presStyleCnt="0"/>
      <dgm:spPr/>
    </dgm:pt>
    <dgm:pt modelId="{76F09B20-2E6E-438F-A07E-F7B4F3152B82}" type="pres">
      <dgm:prSet presAssocID="{DB2D3F0D-1C98-4849-B485-9E5B25A0EAB9}" presName="arrowAndChildren" presStyleCnt="0"/>
      <dgm:spPr/>
    </dgm:pt>
    <dgm:pt modelId="{87B43ABB-57B3-4F0B-8360-A5FAE3D60092}" type="pres">
      <dgm:prSet presAssocID="{DB2D3F0D-1C98-4849-B485-9E5B25A0EAB9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62BE4C0-1319-4BF3-96F6-9ED5F6591B2E}" type="presOf" srcId="{DB2D3F0D-1C98-4849-B485-9E5B25A0EAB9}" destId="{87B43ABB-57B3-4F0B-8360-A5FAE3D60092}" srcOrd="0" destOrd="0" presId="urn:microsoft.com/office/officeart/2005/8/layout/process4"/>
    <dgm:cxn modelId="{562D6F5C-0939-4FA0-AEA6-7AE43243965B}" srcId="{DD13FE46-7E1B-4B6F-9CB3-19A7C634CD9E}" destId="{DB2D3F0D-1C98-4849-B485-9E5B25A0EAB9}" srcOrd="0" destOrd="0" parTransId="{F97081C5-866A-4F1B-AB7B-2C89B7B8208B}" sibTransId="{4E412DC8-745F-4BA5-86B4-4989839F9B71}"/>
    <dgm:cxn modelId="{74FEAA2C-34FA-4DD2-9B87-41CA2931E04D}" srcId="{DD13FE46-7E1B-4B6F-9CB3-19A7C634CD9E}" destId="{20A5B336-3350-453B-BD4C-09F4A2147159}" srcOrd="1" destOrd="0" parTransId="{8D08BAC2-67FE-48B7-9988-35713801D7D4}" sibTransId="{512D879B-5B19-4F18-88AC-54031758E497}"/>
    <dgm:cxn modelId="{3E346BDB-A5B8-47AC-8F67-C13FEEB65FE5}" type="presOf" srcId="{DD13FE46-7E1B-4B6F-9CB3-19A7C634CD9E}" destId="{ACB02032-8C05-4521-BD02-AB6AE017E0F0}" srcOrd="0" destOrd="0" presId="urn:microsoft.com/office/officeart/2005/8/layout/process4"/>
    <dgm:cxn modelId="{DD093C90-63D7-40FA-A6A3-46909976FCD0}" type="presOf" srcId="{20A5B336-3350-453B-BD4C-09F4A2147159}" destId="{9E36FEEA-FC95-46DC-B862-5E21A405EDEA}" srcOrd="0" destOrd="0" presId="urn:microsoft.com/office/officeart/2005/8/layout/process4"/>
    <dgm:cxn modelId="{6FE161E9-62CF-46F1-8E8B-B5D3B7AEBE88}" srcId="{DD13FE46-7E1B-4B6F-9CB3-19A7C634CD9E}" destId="{AF40289C-9777-43FD-BF47-368D609A2868}" srcOrd="2" destOrd="0" parTransId="{97987182-416D-403A-ABB2-D34ED4EEA1A5}" sibTransId="{7597827B-BD33-4ACA-8060-14AA3EE62D7C}"/>
    <dgm:cxn modelId="{57368289-9B1A-4895-A1A0-03CB75F2578A}" type="presOf" srcId="{AF40289C-9777-43FD-BF47-368D609A2868}" destId="{D9D14663-678E-46A0-B883-CA5376EAA463}" srcOrd="0" destOrd="0" presId="urn:microsoft.com/office/officeart/2005/8/layout/process4"/>
    <dgm:cxn modelId="{B8F34495-DF6C-40E1-AC3B-2C624DEF1323}" type="presParOf" srcId="{ACB02032-8C05-4521-BD02-AB6AE017E0F0}" destId="{8C1EF2B9-97F8-41D2-BF66-6F33B38F9B85}" srcOrd="0" destOrd="0" presId="urn:microsoft.com/office/officeart/2005/8/layout/process4"/>
    <dgm:cxn modelId="{A41DC6E4-8913-4C8E-93E4-10E032AF7423}" type="presParOf" srcId="{8C1EF2B9-97F8-41D2-BF66-6F33B38F9B85}" destId="{D9D14663-678E-46A0-B883-CA5376EAA463}" srcOrd="0" destOrd="0" presId="urn:microsoft.com/office/officeart/2005/8/layout/process4"/>
    <dgm:cxn modelId="{BF8B6B3C-FA33-429A-9DA2-A66E7EDCAC5F}" type="presParOf" srcId="{ACB02032-8C05-4521-BD02-AB6AE017E0F0}" destId="{0B186669-3D6B-4594-A4EE-7E61C6AA90EA}" srcOrd="1" destOrd="0" presId="urn:microsoft.com/office/officeart/2005/8/layout/process4"/>
    <dgm:cxn modelId="{3FEE6757-64F6-4775-99BF-B3FC765F79B2}" type="presParOf" srcId="{ACB02032-8C05-4521-BD02-AB6AE017E0F0}" destId="{E11493A7-7590-4712-9E4A-5FA19D0A57EB}" srcOrd="2" destOrd="0" presId="urn:microsoft.com/office/officeart/2005/8/layout/process4"/>
    <dgm:cxn modelId="{C30C2BBB-0C6E-45E5-8B7D-76A721D81935}" type="presParOf" srcId="{E11493A7-7590-4712-9E4A-5FA19D0A57EB}" destId="{9E36FEEA-FC95-46DC-B862-5E21A405EDEA}" srcOrd="0" destOrd="0" presId="urn:microsoft.com/office/officeart/2005/8/layout/process4"/>
    <dgm:cxn modelId="{9106600D-FDD7-4409-8706-4556E84BB371}" type="presParOf" srcId="{ACB02032-8C05-4521-BD02-AB6AE017E0F0}" destId="{A1029055-0180-44E8-B8BC-FCF5560CB33E}" srcOrd="3" destOrd="0" presId="urn:microsoft.com/office/officeart/2005/8/layout/process4"/>
    <dgm:cxn modelId="{F78A90C5-6703-490C-B9D6-7EC975E280F3}" type="presParOf" srcId="{ACB02032-8C05-4521-BD02-AB6AE017E0F0}" destId="{76F09B20-2E6E-438F-A07E-F7B4F3152B82}" srcOrd="4" destOrd="0" presId="urn:microsoft.com/office/officeart/2005/8/layout/process4"/>
    <dgm:cxn modelId="{F335D085-A13A-485A-840F-26CE09C2B2A4}" type="presParOf" srcId="{76F09B20-2E6E-438F-A07E-F7B4F3152B82}" destId="{87B43ABB-57B3-4F0B-8360-A5FAE3D600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4663-678E-46A0-B883-CA5376EAA463}">
      <dsp:nvSpPr>
        <dsp:cNvPr id="0" name=""/>
        <dsp:cNvSpPr/>
      </dsp:nvSpPr>
      <dsp:spPr>
        <a:xfrm>
          <a:off x="0" y="4589858"/>
          <a:ext cx="5024582" cy="1506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отбор школ для участия в проекте (не менее 30% от общего списка)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89858"/>
        <a:ext cx="5024582" cy="1506140"/>
      </dsp:txXfrm>
    </dsp:sp>
    <dsp:sp modelId="{9E36FEEA-FC95-46DC-B862-5E21A405EDEA}">
      <dsp:nvSpPr>
        <dsp:cNvPr id="0" name=""/>
        <dsp:cNvSpPr/>
      </dsp:nvSpPr>
      <dsp:spPr>
        <a:xfrm rot="10800000">
          <a:off x="0" y="2294929"/>
          <a:ext cx="5024582" cy="2316443"/>
        </a:xfrm>
        <a:prstGeom prst="upArrowCallout">
          <a:avLst/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Комплексный анализ данных, группировка школ по сходным показателям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294929"/>
        <a:ext cx="5024582" cy="1505155"/>
      </dsp:txXfrm>
    </dsp:sp>
    <dsp:sp modelId="{87B43ABB-57B3-4F0B-8360-A5FAE3D60092}">
      <dsp:nvSpPr>
        <dsp:cNvPr id="0" name=""/>
        <dsp:cNvSpPr/>
      </dsp:nvSpPr>
      <dsp:spPr>
        <a:xfrm rot="10800000">
          <a:off x="0" y="1077"/>
          <a:ext cx="5024582" cy="2316443"/>
        </a:xfrm>
        <a:prstGeom prst="upArrowCallout">
          <a:avLst/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Федеральное формирование начального списка рисковых школ субъекта РФ</a:t>
          </a:r>
        </a:p>
      </dsp:txBody>
      <dsp:txXfrm rot="10800000">
        <a:off x="0" y="1077"/>
        <a:ext cx="5024582" cy="150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1528-4CC1-4817-907F-7EE9341AAB5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B775-52DE-4333-9560-2FADE017B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6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B775-52DE-4333-9560-2FADE017BF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3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B775-52DE-4333-9560-2FADE017BF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72E2-6F47-4730-9177-4F4145F288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BE28-EA03-428A-9C93-9A3E6058A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6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st.obrnadzor.gov.ru/logi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lin72@mail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ub.iro.perm.ru/follow/soprovozhdenie-shkol-s-nizkimi-obrazovatelnymi/proekt-500-1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antiri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3798" y="468086"/>
            <a:ext cx="1339687" cy="2286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38" y="5742642"/>
            <a:ext cx="1747382" cy="443835"/>
          </a:xfrm>
          <a:prstGeom prst="rect">
            <a:avLst/>
          </a:prstGeom>
        </p:spPr>
      </p:pic>
      <p:pic>
        <p:nvPicPr>
          <p:cNvPr id="8" name="Picture 5" descr="C:\Users\Chernicyna-NA\Desktop\презентация центр\Образование\Logo\Образование_лого_чб_контур_на_бел_лев.png"/>
          <p:cNvPicPr>
            <a:picLocks noChangeAspect="1" noChangeArrowheads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74" t="18483" r="10426" b="16587"/>
          <a:stretch/>
        </p:blipFill>
        <p:spPr bwMode="auto">
          <a:xfrm>
            <a:off x="9971313" y="407720"/>
            <a:ext cx="1796144" cy="14913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831457" y="6237514"/>
            <a:ext cx="936000" cy="2286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4938" y="3980873"/>
            <a:ext cx="8830625" cy="1392315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М. Н. Клинова, оперативный руководитель проекта «500+»,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старший преподаватель кафедры профессионального мастерства ЦНППМПР ГАУ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ДПО «ИРО ПК»</a:t>
            </a:r>
            <a:endParaRPr lang="ru-RU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89128863656, </a:t>
            </a:r>
            <a:r>
              <a:rPr lang="en-US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marklin72@mail.ru </a:t>
            </a:r>
            <a:endParaRPr lang="ru-RU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4939" y="1959430"/>
            <a:ext cx="8830624" cy="1753588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Концептуальные основы </a:t>
            </a:r>
          </a:p>
          <a:p>
            <a:pPr algn="ctr"/>
            <a:r>
              <a:rPr lang="ru-RU" sz="3200" b="1" dirty="0" smtClean="0"/>
              <a:t>и особенности реализации проекта «500+» в 2022 году в Пермском крае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07131" y="407720"/>
            <a:ext cx="1767840" cy="34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17.01.2022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331" y="450416"/>
            <a:ext cx="10152000" cy="29568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331" y="3886747"/>
            <a:ext cx="2708934" cy="248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33092" y="4006820"/>
            <a:ext cx="7325240" cy="2360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По результатам мониторингов вовлеченности регионы выстраиваются в рейтинг – в т.н. три зоны: </a:t>
            </a:r>
            <a:r>
              <a:rPr lang="ru-RU" sz="22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</a:rPr>
              <a:t>красную</a:t>
            </a:r>
            <a:r>
              <a:rPr lang="ru-RU" sz="22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, </a:t>
            </a:r>
            <a:r>
              <a:rPr lang="ru-RU" sz="2200" b="1" dirty="0" smtClean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FFFF00"/>
                </a:solidFill>
              </a:rPr>
              <a:t>желтую</a:t>
            </a:r>
            <a:r>
              <a:rPr lang="ru-RU" sz="22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, </a:t>
            </a:r>
            <a:r>
              <a:rPr lang="ru-RU" sz="22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зеленую</a:t>
            </a:r>
            <a:r>
              <a:rPr lang="ru-RU" sz="22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. </a:t>
            </a:r>
          </a:p>
          <a:p>
            <a:pPr algn="ctr"/>
            <a:endParaRPr lang="ru-RU" sz="2200" b="1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000099"/>
              </a:solidFill>
            </a:endParaRPr>
          </a:p>
          <a:p>
            <a:pPr algn="ctr"/>
            <a:r>
              <a:rPr lang="ru-RU" sz="2200" b="1" u="sng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ВАЖНО</a:t>
            </a:r>
            <a:r>
              <a:rPr lang="ru-RU" sz="22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: Зеленая зона – не самоцель! Но это объективный показатель системности </a:t>
            </a:r>
            <a:r>
              <a:rPr lang="ru-RU" sz="22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работы в </a:t>
            </a:r>
            <a:r>
              <a:rPr lang="ru-RU" sz="22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проекте всех его участников</a:t>
            </a:r>
            <a:endParaRPr lang="ru-RU" sz="22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8" y="357187"/>
            <a:ext cx="2635691" cy="11497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3637" y="584205"/>
            <a:ext cx="7767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Старт анкетирования в ОО </a:t>
            </a:r>
            <a:endParaRPr lang="ru-RU" sz="40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23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8" y="357187"/>
            <a:ext cx="2635691" cy="11497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3637" y="584205"/>
            <a:ext cx="77677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Старт анкетирования в ОО </a:t>
            </a:r>
            <a:endParaRPr lang="ru-RU" sz="40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310" y="1701958"/>
            <a:ext cx="11299399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электронном виде </a:t>
            </a:r>
            <a:r>
              <a:rPr lang="de-AT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</a:t>
            </a:r>
            <a:r>
              <a:rPr lang="de-AT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://</a:t>
            </a:r>
            <a:r>
              <a:rPr lang="de-AT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edutest.obrnadzor.gov.ru/login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de-AT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 – до 04.02.2022; еженедельная выгрузка результатов;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Реквизиты доступа (логины и пароли) – в Личных кабинетах школ в системе ФИС ОКО (будет использоваться обновленная версия, изменены логины);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анкетировании участвуют: руководитель ОО (1), учителя (не менее 75% коллектива, но не более 50 чел.), обучающиеся 6 и 9 классов (не менее 75%, но не более 200 чел.), их родители или законные представители (не менее 75%, но не более 200 чел.);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Ответы д. б. даны на все вопросы, иначе анкета не будет зачтена как завершенная (по завершении – нажать кнопку «Отправить анкету»);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 данных – без персонификации, с сохранением конфиденциальности ответов участников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074" y="3235255"/>
            <a:ext cx="2876108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ru-RU" dirty="0"/>
              <a:t>sch010101 </a:t>
            </a:r>
            <a:r>
              <a:rPr lang="ru-RU" dirty="0">
                <a:latin typeface="Arial Narrow" panose="020B0606020202030204" pitchFamily="34" charset="0"/>
              </a:rPr>
              <a:t>→ </a:t>
            </a:r>
            <a:r>
              <a:rPr lang="ru-RU" dirty="0"/>
              <a:t>edu010101 </a:t>
            </a:r>
          </a:p>
        </p:txBody>
      </p:sp>
    </p:spTree>
    <p:extLst>
      <p:ext uri="{BB962C8B-B14F-4D97-AF65-F5344CB8AC3E}">
        <p14:creationId xmlns:p14="http://schemas.microsoft.com/office/powerpoint/2010/main" val="5907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4474" y="473369"/>
            <a:ext cx="10076873" cy="1815882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rgbClr val="002060"/>
                </a:solidFill>
              </a:rPr>
              <a:t>Остались (появились) вопросы?</a:t>
            </a:r>
          </a:p>
          <a:p>
            <a:pPr algn="ctr"/>
            <a:endParaRPr lang="ru-RU" sz="2400" dirty="0" smtClean="0">
              <a:ln w="0"/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</a:rPr>
              <a:t>Свяжитесь с оперативным руководителем любым удобным способом, постараемся помочь!</a:t>
            </a:r>
            <a:endParaRPr lang="ru-RU" sz="2400" dirty="0">
              <a:ln w="0"/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1" y="2326195"/>
            <a:ext cx="10076874" cy="3613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7834" y="6073305"/>
            <a:ext cx="23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marklin72@mail.ru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23161" y="5466399"/>
            <a:ext cx="164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89128863656</a:t>
            </a:r>
          </a:p>
          <a:p>
            <a:pPr algn="ctr"/>
            <a:r>
              <a:rPr lang="en-US" dirty="0" smtClean="0"/>
              <a:t>89504441356</a:t>
            </a:r>
          </a:p>
        </p:txBody>
      </p:sp>
      <p:sp>
        <p:nvSpPr>
          <p:cNvPr id="10" name="Овал 9"/>
          <p:cNvSpPr/>
          <p:nvPr/>
        </p:nvSpPr>
        <p:spPr>
          <a:xfrm>
            <a:off x="1442120" y="3118199"/>
            <a:ext cx="2344788" cy="2242051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Клинова Мария Николаевна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616" y="5327899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Пермь, </a:t>
            </a:r>
          </a:p>
          <a:p>
            <a:pPr algn="ctr"/>
            <a:r>
              <a:rPr lang="ru-RU" dirty="0" smtClean="0"/>
              <a:t>ул. Бородинская, д. 35а, каб.102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20266" y="5000153"/>
            <a:ext cx="194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ru-RU" dirty="0" smtClean="0"/>
              <a:t>(342)223-33-90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3" y="295660"/>
            <a:ext cx="9678155" cy="62726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8464991" y="3349781"/>
            <a:ext cx="3331676" cy="2073245"/>
          </a:xfrm>
          <a:prstGeom prst="wedgeRoundRectCallout">
            <a:avLst>
              <a:gd name="adj1" fmla="val -94790"/>
              <a:gd name="adj2" fmla="val -88194"/>
              <a:gd name="adj3" fmla="val 16667"/>
            </a:avLst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Актуальная информация будет размещаться </a:t>
            </a:r>
            <a:r>
              <a:rPr lang="ru-RU" sz="1600" dirty="0">
                <a:solidFill>
                  <a:srgbClr val="002060"/>
                </a:solidFill>
              </a:rPr>
              <a:t>на сайте </a:t>
            </a:r>
            <a:r>
              <a:rPr lang="ru-RU" sz="1600" dirty="0" smtClean="0">
                <a:solidFill>
                  <a:srgbClr val="002060"/>
                </a:solidFill>
              </a:rPr>
              <a:t>ЦНППМПР – на странице проекта: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cub.iro.perm.ru/follow/soprovozhdenie-shkol-s-nizkimi-obrazovatelnymi/proekt-500-15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66250" y="2136618"/>
            <a:ext cx="5803271" cy="4345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777" y="554185"/>
            <a:ext cx="3411083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8" y="554185"/>
            <a:ext cx="3586063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586" y="2946402"/>
            <a:ext cx="3072126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4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91" y="458257"/>
            <a:ext cx="599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Проект адресной методической помощи школам с низкими образовательными </a:t>
            </a:r>
            <a:r>
              <a:rPr lang="ru-RU" sz="3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результатами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9" y="559853"/>
            <a:ext cx="3981594" cy="263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72839" y="4244571"/>
            <a:ext cx="3816000" cy="785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Открытая методика адресной помощи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60622" y="4244571"/>
            <a:ext cx="3615378" cy="785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поддержки школ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99527" y="5600868"/>
            <a:ext cx="3816000" cy="785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Открытый банк актуальных методических материалов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4433" y="5181183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hlinkClick r:id="rId3"/>
              </a:rPr>
              <a:t>https://fioco.ru/antirisk</a:t>
            </a:r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777" y="3601063"/>
            <a:ext cx="1895906" cy="150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6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584" y="3531863"/>
            <a:ext cx="10971754" cy="30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 smtClean="0">
                <a:solidFill>
                  <a:srgbClr val="2C2D2E"/>
                </a:solidFill>
                <a:latin typeface="Century Schoolbook" panose="02040604050505020304" pitchFamily="18" charset="0"/>
              </a:rPr>
              <a:t>Это опять дополнительная бесплатная работа?</a:t>
            </a:r>
          </a:p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 smtClean="0">
                <a:solidFill>
                  <a:srgbClr val="2C2D2E"/>
                </a:solidFill>
                <a:latin typeface="Century Schoolbook" panose="02040604050505020304" pitchFamily="18" charset="0"/>
              </a:rPr>
              <a:t>Где нам взять время еще и на этот проект?</a:t>
            </a:r>
          </a:p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 smtClean="0">
                <a:solidFill>
                  <a:srgbClr val="2C2D2E"/>
                </a:solidFill>
                <a:latin typeface="Century Schoolbook" panose="02040604050505020304" pitchFamily="18" charset="0"/>
              </a:rPr>
              <a:t>Работа в проекте подчиняется какому-то графику или это «свободный полет»?</a:t>
            </a:r>
          </a:p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 smtClean="0">
                <a:solidFill>
                  <a:srgbClr val="2C2D2E"/>
                </a:solidFill>
                <a:latin typeface="Century Schoolbook" panose="02040604050505020304" pitchFamily="18" charset="0"/>
              </a:rPr>
              <a:t>Если это неизбежно, то что нужно сделать в первую очередь?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88" y="1179310"/>
            <a:ext cx="4303099" cy="215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49683" y="983408"/>
            <a:ext cx="6068291" cy="254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>
                <a:solidFill>
                  <a:srgbClr val="2C2D2E"/>
                </a:solidFill>
                <a:latin typeface="Century Schoolbook" panose="02040604050505020304" pitchFamily="18" charset="0"/>
              </a:rPr>
              <a:t>Почему и как мы попали в этот проект?</a:t>
            </a:r>
          </a:p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>
                <a:solidFill>
                  <a:srgbClr val="2C2D2E"/>
                </a:solidFill>
                <a:latin typeface="Century Schoolbook" panose="02040604050505020304" pitchFamily="18" charset="0"/>
              </a:rPr>
              <a:t>А это надолго по времени?</a:t>
            </a:r>
          </a:p>
          <a:p>
            <a:pPr marL="457200" indent="-457200" algn="just">
              <a:lnSpc>
                <a:spcPct val="114000"/>
              </a:lnSpc>
              <a:buClr>
                <a:srgbClr val="C00000"/>
              </a:buClr>
              <a:buSzPct val="110000"/>
              <a:buFont typeface="Century Schoolbook" panose="02040604050505020304" pitchFamily="18" charset="0"/>
              <a:buChar char="?"/>
            </a:pPr>
            <a:r>
              <a:rPr lang="ru-RU" sz="2800" b="1" dirty="0" smtClean="0">
                <a:solidFill>
                  <a:srgbClr val="2C2D2E"/>
                </a:solidFill>
                <a:latin typeface="Century Schoolbook" panose="02040604050505020304" pitchFamily="18" charset="0"/>
              </a:rPr>
              <a:t>Кто и в чем именно нам  </a:t>
            </a:r>
            <a:r>
              <a:rPr lang="ru-RU" sz="2800" b="1" dirty="0">
                <a:solidFill>
                  <a:srgbClr val="2C2D2E"/>
                </a:solidFill>
                <a:latin typeface="Century Schoolbook" panose="02040604050505020304" pitchFamily="18" charset="0"/>
              </a:rPr>
              <a:t>будет </a:t>
            </a:r>
            <a:r>
              <a:rPr lang="ru-RU" sz="2800" b="1" dirty="0" smtClean="0">
                <a:solidFill>
                  <a:srgbClr val="2C2D2E"/>
                </a:solidFill>
                <a:latin typeface="Century Schoolbook" panose="02040604050505020304" pitchFamily="18" charset="0"/>
              </a:rPr>
              <a:t>помогать ?</a:t>
            </a:r>
            <a:endParaRPr lang="ru-RU" sz="2800" b="1" dirty="0">
              <a:solidFill>
                <a:srgbClr val="2C2D2E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584" y="247938"/>
            <a:ext cx="10971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Это лишь малая толика заданных вопросов…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8961" y="2233595"/>
            <a:ext cx="10580255" cy="110799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#</a:t>
            </a:r>
            <a:r>
              <a:rPr lang="ru-RU" sz="6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</a:rPr>
              <a:t>ШНОР_не_приговор </a:t>
            </a:r>
            <a:endParaRPr lang="ru-RU" sz="6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8963" y="1147771"/>
            <a:ext cx="105802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Главное – помнить и верить: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961" y="4551372"/>
            <a:ext cx="105802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Примерно ПОЛОВИНА всех общеобразовательных организаций Пермского края попала в список ШНОР Рособрнадзора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3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0" y="378691"/>
            <a:ext cx="4714027" cy="2942277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1371360"/>
              </p:ext>
            </p:extLst>
          </p:nvPr>
        </p:nvGraphicFramePr>
        <p:xfrm>
          <a:off x="6659419" y="378691"/>
          <a:ext cx="5024582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505527" y="3948507"/>
            <a:ext cx="4932219" cy="2553891"/>
          </a:xfrm>
          <a:prstGeom prst="wedgeRoundRectCallout">
            <a:avLst>
              <a:gd name="adj1" fmla="val 55746"/>
              <a:gd name="adj2" fmla="val -132224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</a:rPr>
              <a:t>езультаты ВПР-5,6, </a:t>
            </a:r>
            <a:r>
              <a:rPr lang="ru-RU" sz="1600" b="1" dirty="0">
                <a:solidFill>
                  <a:srgbClr val="002060"/>
                </a:solidFill>
              </a:rPr>
              <a:t>ОГЭ, ЕГЭ по русскому языку и математике за </a:t>
            </a:r>
            <a:r>
              <a:rPr lang="ru-RU" sz="1600" b="1" dirty="0" smtClean="0">
                <a:solidFill>
                  <a:srgbClr val="002060"/>
                </a:solidFill>
              </a:rPr>
              <a:t>два последних года (хотя бы одно условие):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1) </a:t>
            </a:r>
            <a:r>
              <a:rPr lang="ru-RU" sz="1600" dirty="0" smtClean="0">
                <a:solidFill>
                  <a:srgbClr val="002060"/>
                </a:solidFill>
              </a:rPr>
              <a:t>ОО, в которых не менее чем по 2-м оценочным процедурам в предыдущем учебном году были зафиксированы НОР;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2) </a:t>
            </a:r>
            <a:r>
              <a:rPr lang="ru-RU" sz="1600" dirty="0" smtClean="0">
                <a:solidFill>
                  <a:srgbClr val="002060"/>
                </a:solidFill>
              </a:rPr>
              <a:t>ОО, </a:t>
            </a:r>
            <a:r>
              <a:rPr lang="ru-RU" sz="1600" dirty="0">
                <a:solidFill>
                  <a:srgbClr val="002060"/>
                </a:solidFill>
              </a:rPr>
              <a:t>в которых </a:t>
            </a:r>
            <a:r>
              <a:rPr lang="ru-RU" sz="1600" dirty="0" smtClean="0">
                <a:solidFill>
                  <a:srgbClr val="002060"/>
                </a:solidFill>
              </a:rPr>
              <a:t>хотя бы по 1-й оценочной процедуре </a:t>
            </a:r>
            <a:r>
              <a:rPr lang="ru-RU" sz="1600" dirty="0">
                <a:solidFill>
                  <a:srgbClr val="002060"/>
                </a:solidFill>
              </a:rPr>
              <a:t>в </a:t>
            </a:r>
            <a:r>
              <a:rPr lang="ru-RU" sz="1600" dirty="0" smtClean="0">
                <a:solidFill>
                  <a:srgbClr val="002060"/>
                </a:solidFill>
              </a:rPr>
              <a:t>каждом из 2-х предыдущих учебных годов были </a:t>
            </a:r>
            <a:r>
              <a:rPr lang="ru-RU" sz="1600" dirty="0">
                <a:solidFill>
                  <a:srgbClr val="002060"/>
                </a:solidFill>
              </a:rPr>
              <a:t>зафиксированы НОР </a:t>
            </a:r>
          </a:p>
        </p:txBody>
      </p:sp>
    </p:spTree>
    <p:extLst>
      <p:ext uri="{BB962C8B-B14F-4D97-AF65-F5344CB8AC3E}">
        <p14:creationId xmlns:p14="http://schemas.microsoft.com/office/powerpoint/2010/main" val="13207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744" y="1344459"/>
            <a:ext cx="5800438" cy="259013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16088" y="433616"/>
            <a:ext cx="11054383" cy="654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</a:rPr>
              <a:t>Проект </a:t>
            </a:r>
            <a:r>
              <a:rPr lang="ru-RU" sz="36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</a:rPr>
              <a:t>«500</a:t>
            </a:r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</a:rPr>
              <a:t>+» в 2022 году в Пермском крае</a:t>
            </a:r>
            <a:endParaRPr lang="ru-RU" sz="3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2326" y="3087407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1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100" y="3934591"/>
            <a:ext cx="2141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региональный координатор </a:t>
            </a:r>
            <a:r>
              <a:rPr lang="ru-RU" dirty="0" smtClean="0">
                <a:solidFill>
                  <a:srgbClr val="002060"/>
                </a:solidFill>
              </a:rPr>
              <a:t>(МОиН ПК передало полномочия координатора в ЦНППМПР, ГАУ ДПО «ИРО ПК»)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4350" y="4662099"/>
            <a:ext cx="979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29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691" y="5509283"/>
            <a:ext cx="224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координаторов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1820" y="4662099"/>
            <a:ext cx="979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81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6547" y="5509283"/>
            <a:ext cx="2277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ОО со статусом ШНОР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72617" y="3087407"/>
            <a:ext cx="979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45</a:t>
            </a:r>
            <a:endParaRPr lang="ru-RU" sz="5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80878" y="3934591"/>
            <a:ext cx="2189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кураторов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u="sng" dirty="0" smtClean="0">
                <a:solidFill>
                  <a:srgbClr val="002060"/>
                </a:solidFill>
              </a:rPr>
              <a:t>консультанты</a:t>
            </a:r>
            <a:r>
              <a:rPr lang="ru-RU" dirty="0" smtClean="0">
                <a:solidFill>
                  <a:srgbClr val="002060"/>
                </a:solidFill>
              </a:rPr>
              <a:t> для ШНОР – </a:t>
            </a: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пытные </a:t>
            </a:r>
            <a:r>
              <a:rPr lang="ru-RU" dirty="0">
                <a:solidFill>
                  <a:srgbClr val="002060"/>
                </a:solidFill>
              </a:rPr>
              <a:t>специалисты-управленцы, как правило, директора </a:t>
            </a:r>
            <a:r>
              <a:rPr lang="ru-RU" dirty="0" smtClean="0">
                <a:solidFill>
                  <a:srgbClr val="002060"/>
                </a:solidFill>
              </a:rPr>
              <a:t>ОО)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29" y="249383"/>
            <a:ext cx="8839200" cy="1071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6329" y="1459354"/>
            <a:ext cx="8839200" cy="521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Получение школами рискового профиля в личных кабинетах ФИС ОКО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538" y="4077851"/>
            <a:ext cx="8839200" cy="1205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538" y="2793995"/>
            <a:ext cx="8839200" cy="1154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329" y="2119747"/>
            <a:ext cx="8839200" cy="535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Самоанализ РПШ, отбор 2-3 рисков высокого значения для работы над ними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288" y="411036"/>
            <a:ext cx="3996000" cy="74814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Диагностика факторов риска ОО (через анкетирование)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1351" y="411036"/>
            <a:ext cx="3984459" cy="74814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Анкетирование кандидатов в кураторы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289" y="4216404"/>
            <a:ext cx="3996000" cy="9236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антирисковых программ с дорожными картами мер/мероприятий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81352" y="4216404"/>
            <a:ext cx="3996000" cy="9236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Размещение и подтверждение </a:t>
            </a:r>
            <a:r>
              <a:rPr lang="ru-RU" dirty="0" smtClean="0">
                <a:solidFill>
                  <a:schemeClr val="bg1"/>
                </a:solidFill>
              </a:rPr>
              <a:t>антирисковых программ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ИС МЭДК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288" y="2909458"/>
            <a:ext cx="3996000" cy="9236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Проектирование концептуальных документов (Концепция развития, Среднесрочная программа)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9811" y="2918685"/>
            <a:ext cx="3996000" cy="9236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Размещение и подтверждение концептуальных документов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ИС МЭДК*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538" y="5412487"/>
            <a:ext cx="8839200" cy="1205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289" y="5551040"/>
            <a:ext cx="3996000" cy="9236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 запланированных мер/мероприятий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1352" y="5551040"/>
            <a:ext cx="3996000" cy="9236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Размещение и подтверждение </a:t>
            </a:r>
            <a:r>
              <a:rPr lang="ru-RU" dirty="0" smtClean="0">
                <a:solidFill>
                  <a:schemeClr val="bg1"/>
                </a:solidFill>
              </a:rPr>
              <a:t>подтверждающих документов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ИС МЭДК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524376" y="1260777"/>
            <a:ext cx="359523" cy="300172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03644" y="3906996"/>
            <a:ext cx="359523" cy="300172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10288" y="2609277"/>
            <a:ext cx="359523" cy="300172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12533" y="1930391"/>
            <a:ext cx="359523" cy="300172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531631" y="5262421"/>
            <a:ext cx="359523" cy="300172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473459" y="836016"/>
            <a:ext cx="201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Организует ФИОКО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73459" y="3303616"/>
            <a:ext cx="2439694" cy="2247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Коллектив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ШНОР</a:t>
            </a:r>
            <a:r>
              <a:rPr lang="ru-RU" dirty="0" smtClean="0">
                <a:solidFill>
                  <a:srgbClr val="C00000"/>
                </a:solidFill>
              </a:rPr>
              <a:t> во главе с руководителем + </a:t>
            </a:r>
            <a:r>
              <a:rPr lang="ru-RU" b="1" dirty="0" smtClean="0">
                <a:solidFill>
                  <a:srgbClr val="002060"/>
                </a:solidFill>
              </a:rPr>
              <a:t>куратор</a:t>
            </a:r>
            <a:r>
              <a:rPr lang="ru-RU" dirty="0" smtClean="0">
                <a:solidFill>
                  <a:srgbClr val="C00000"/>
                </a:solidFill>
              </a:rPr>
              <a:t> (м. б. и его ОО) + </a:t>
            </a:r>
            <a:r>
              <a:rPr lang="ru-RU" b="1" dirty="0" smtClean="0">
                <a:solidFill>
                  <a:srgbClr val="002060"/>
                </a:solidFill>
              </a:rPr>
              <a:t>муниципальный координатор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9196979" y="2119747"/>
            <a:ext cx="211926" cy="4498079"/>
          </a:xfrm>
          <a:prstGeom prst="rightBrace">
            <a:avLst>
              <a:gd name="adj1" fmla="val 13204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9201139" y="240148"/>
            <a:ext cx="207765" cy="1796476"/>
          </a:xfrm>
          <a:prstGeom prst="rightBrace">
            <a:avLst>
              <a:gd name="adj1" fmla="val 13204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398740" y="5663719"/>
            <a:ext cx="2589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*ИС МЭДК –информационная система мониторинга электронных дорожных карт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24" y="451517"/>
            <a:ext cx="1214572" cy="105401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4122" y="1605297"/>
            <a:ext cx="11131405" cy="278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trike="sngStrike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Почему разработанные школами документы и материалы - невысокого качества, не соответствуют критериям, а мероприятия нереалистичны?</a:t>
            </a:r>
            <a:r>
              <a:rPr lang="ru-RU" sz="28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 </a:t>
            </a:r>
          </a:p>
          <a:p>
            <a:pPr algn="ctr"/>
            <a:endParaRPr lang="ru-RU" sz="2800" b="1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</a:rPr>
              <a:t>Как помочь составить методически грамотные концептуальные (и иные) документы и реализовать некоторые мероприятия дорожных карт?</a:t>
            </a:r>
            <a:endParaRPr lang="ru-RU" sz="28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2120" y="593801"/>
            <a:ext cx="4876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Смена вопроса: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9701" y="5320145"/>
            <a:ext cx="3103418" cy="1006763"/>
          </a:xfrm>
          <a:prstGeom prst="rect">
            <a:avLst/>
          </a:prstGeom>
          <a:solidFill>
            <a:srgbClr val="E9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Методические обучающие семинары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2770" y="5320145"/>
            <a:ext cx="3103418" cy="1006763"/>
          </a:xfrm>
          <a:prstGeom prst="rect">
            <a:avLst/>
          </a:prstGeom>
          <a:solidFill>
            <a:srgbClr val="E9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ВОЗМОЖНО</a:t>
            </a:r>
            <a:r>
              <a:rPr lang="ru-RU" dirty="0" smtClean="0">
                <a:solidFill>
                  <a:srgbClr val="002060"/>
                </a:solidFill>
              </a:rPr>
              <a:t>, курсы повышения квалификации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237018" y="5698836"/>
            <a:ext cx="1616364" cy="323273"/>
          </a:xfrm>
          <a:prstGeom prst="rightArrow">
            <a:avLst/>
          </a:prstGeom>
          <a:solidFill>
            <a:srgbClr val="FF33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60700" y="4562691"/>
            <a:ext cx="1441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endParaRPr lang="ru-RU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3769" y="4562692"/>
            <a:ext cx="1441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</a:t>
            </a:r>
            <a:endParaRPr lang="ru-RU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3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831" y="406400"/>
            <a:ext cx="10152000" cy="609270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777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Другая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705</Words>
  <Application>Microsoft Office PowerPoint</Application>
  <PresentationFormat>Широкоэкранный</PresentationFormat>
  <Paragraphs>87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Century Schoolbook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 Н</dc:creator>
  <cp:lastModifiedBy>User</cp:lastModifiedBy>
  <cp:revision>260</cp:revision>
  <cp:lastPrinted>2022-02-07T11:10:07Z</cp:lastPrinted>
  <dcterms:created xsi:type="dcterms:W3CDTF">2021-09-28T17:08:02Z</dcterms:created>
  <dcterms:modified xsi:type="dcterms:W3CDTF">2022-02-07T11:11:02Z</dcterms:modified>
</cp:coreProperties>
</file>